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media/image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80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80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8" name="Groupe 4"/>
          <p:cNvGrpSpPr/>
          <p:nvPr/>
        </p:nvGrpSpPr>
        <p:grpSpPr>
          <a:xfrm>
            <a:off x="0" y="317880"/>
            <a:ext cx="9143640" cy="6527520"/>
            <a:chOff x="0" y="317880"/>
            <a:chExt cx="9143640" cy="6527520"/>
          </a:xfrm>
        </p:grpSpPr>
        <p:sp>
          <p:nvSpPr>
            <p:cNvPr id="89" name="Rectangle 5"/>
            <p:cNvSpPr/>
            <p:nvPr/>
          </p:nvSpPr>
          <p:spPr>
            <a:xfrm>
              <a:off x="0" y="317880"/>
              <a:ext cx="9143640" cy="65275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0" name="ZoneTexte 6"/>
            <p:cNvSpPr/>
            <p:nvPr/>
          </p:nvSpPr>
          <p:spPr>
            <a:xfrm>
              <a:off x="987120" y="2997720"/>
              <a:ext cx="738468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résous un problème de comparaison multiplicative.</a:t>
              </a:r>
              <a:endParaRPr b="0" lang="fr-FR" sz="3200" spc="-1" strike="noStrike">
                <a:latin typeface="Arial"/>
              </a:endParaRPr>
            </a:p>
          </p:txBody>
        </p:sp>
        <p:pic>
          <p:nvPicPr>
            <p:cNvPr id="91" name="Image 7" descr=""/>
            <p:cNvPicPr/>
            <p:nvPr/>
          </p:nvPicPr>
          <p:blipFill>
            <a:blip r:embed="rId1"/>
            <a:stretch/>
          </p:blipFill>
          <p:spPr>
            <a:xfrm>
              <a:off x="3654360" y="5587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56599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ZoneTexte 2"/>
          <p:cNvSpPr/>
          <p:nvPr/>
        </p:nvSpPr>
        <p:spPr>
          <a:xfrm>
            <a:off x="180000" y="996480"/>
            <a:ext cx="8839080" cy="2014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Je compare la hauteur de deux arbres. Le cerisier que je viens de planter mesure 65 cm. Le pommier que j’ai planté l’année dernière est quatre fois plus haut.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le pommier mesure-t-il ? 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ZoneTexte 1"/>
          <p:cNvSpPr/>
          <p:nvPr/>
        </p:nvSpPr>
        <p:spPr>
          <a:xfrm>
            <a:off x="207720" y="4136400"/>
            <a:ext cx="8728560" cy="2014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Je compare la hauteur de deux arbres. Le cerisier que je viens de planter mesure 1,15 m. Le pommier que j’ai planté l’année dernière est quatre fois plus haut.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le pommier mesure-t-il ? 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8064720" y="36072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7884720" y="360072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01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2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3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4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5" name="ZoneTexte 11"/>
          <p:cNvSpPr/>
          <p:nvPr/>
        </p:nvSpPr>
        <p:spPr>
          <a:xfrm>
            <a:off x="3402000" y="1064520"/>
            <a:ext cx="575280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la taille du pommier. C’est un problème de comparaison.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06" name="ZoneTexte 17"/>
          <p:cNvSpPr/>
          <p:nvPr/>
        </p:nvSpPr>
        <p:spPr>
          <a:xfrm>
            <a:off x="3287880" y="5537520"/>
            <a:ext cx="58669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</a:rPr>
              <a:t>Le pommier mesure 260 centimètres.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0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0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09" name="ZoneTexte 20"/>
          <p:cNvSpPr/>
          <p:nvPr/>
        </p:nvSpPr>
        <p:spPr>
          <a:xfrm>
            <a:off x="3403800" y="4020480"/>
            <a:ext cx="56350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65 × 4 = 260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1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ZoneTexte 14"/>
          <p:cNvSpPr/>
          <p:nvPr/>
        </p:nvSpPr>
        <p:spPr>
          <a:xfrm>
            <a:off x="3402000" y="263448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113" name="Groupe 27"/>
          <p:cNvGrpSpPr/>
          <p:nvPr/>
        </p:nvGrpSpPr>
        <p:grpSpPr>
          <a:xfrm>
            <a:off x="6144120" y="2789640"/>
            <a:ext cx="2823840" cy="995400"/>
            <a:chOff x="6144120" y="2789640"/>
            <a:chExt cx="2823840" cy="995400"/>
          </a:xfrm>
        </p:grpSpPr>
        <p:sp>
          <p:nvSpPr>
            <p:cNvPr id="114" name="Rectangle 3"/>
            <p:cNvSpPr/>
            <p:nvPr/>
          </p:nvSpPr>
          <p:spPr>
            <a:xfrm>
              <a:off x="6159600" y="2789640"/>
              <a:ext cx="547920" cy="29844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600" spc="-1" strike="noStrike">
                  <a:solidFill>
                    <a:srgbClr val="000000"/>
                  </a:solidFill>
                  <a:latin typeface="Calibri"/>
                </a:rPr>
                <a:t>65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115" name="Rectangle 12"/>
            <p:cNvSpPr/>
            <p:nvPr/>
          </p:nvSpPr>
          <p:spPr>
            <a:xfrm>
              <a:off x="6144120" y="3201120"/>
              <a:ext cx="563400" cy="298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6" name="Accolade fermante 13"/>
            <p:cNvSpPr/>
            <p:nvPr/>
          </p:nvSpPr>
          <p:spPr>
            <a:xfrm>
              <a:off x="8539560" y="2878200"/>
              <a:ext cx="155160" cy="645480"/>
            </a:xfrm>
            <a:prstGeom prst="rightBrace">
              <a:avLst>
                <a:gd name="adj1" fmla="val 1574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7" name="Rectangle 15"/>
            <p:cNvSpPr/>
            <p:nvPr/>
          </p:nvSpPr>
          <p:spPr>
            <a:xfrm>
              <a:off x="8695080" y="3051360"/>
              <a:ext cx="272880" cy="298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118" name="Rectangle 16"/>
            <p:cNvSpPr/>
            <p:nvPr/>
          </p:nvSpPr>
          <p:spPr>
            <a:xfrm>
              <a:off x="6739200" y="3201120"/>
              <a:ext cx="563400" cy="298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9" name="Rectangle 24"/>
            <p:cNvSpPr/>
            <p:nvPr/>
          </p:nvSpPr>
          <p:spPr>
            <a:xfrm>
              <a:off x="7334280" y="3201120"/>
              <a:ext cx="563400" cy="298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0" name="Rectangle 25"/>
            <p:cNvSpPr/>
            <p:nvPr/>
          </p:nvSpPr>
          <p:spPr>
            <a:xfrm>
              <a:off x="6754320" y="3486600"/>
              <a:ext cx="1308240" cy="2984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</a:rPr>
                <a:t>4 fois plus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121" name="Rectangle 26"/>
            <p:cNvSpPr/>
            <p:nvPr/>
          </p:nvSpPr>
          <p:spPr>
            <a:xfrm>
              <a:off x="7944480" y="3201120"/>
              <a:ext cx="563400" cy="2984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22" name=""/>
          <p:cNvSpPr/>
          <p:nvPr/>
        </p:nvSpPr>
        <p:spPr>
          <a:xfrm>
            <a:off x="8065080" y="36108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4" name="Image 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25" name="Rectangle : coins arrondis 1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6" name="Rectangle : coins arrondis 2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7" name="Rectangle : coins arrondis 3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8" name="Rectangle : coins arrondis 4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9" name="ZoneTexte 3"/>
          <p:cNvSpPr/>
          <p:nvPr/>
        </p:nvSpPr>
        <p:spPr>
          <a:xfrm>
            <a:off x="3402000" y="1064520"/>
            <a:ext cx="575280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la taille du pommier. C’est un problème de comparaison.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0" name="ZoneTexte 4"/>
          <p:cNvSpPr/>
          <p:nvPr/>
        </p:nvSpPr>
        <p:spPr>
          <a:xfrm>
            <a:off x="3287880" y="5637600"/>
            <a:ext cx="58669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</a:rPr>
              <a:t>Le pommier mesure 4,60 mètres.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31" name="Image 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32" name="Image 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33" name="ZoneTexte 10"/>
          <p:cNvSpPr/>
          <p:nvPr/>
        </p:nvSpPr>
        <p:spPr>
          <a:xfrm>
            <a:off x="3403800" y="4020480"/>
            <a:ext cx="56350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1,15 m = 115 cm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115 × 4 = 460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34" name="Image 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ZoneTexte 12"/>
          <p:cNvSpPr/>
          <p:nvPr/>
        </p:nvSpPr>
        <p:spPr>
          <a:xfrm>
            <a:off x="3417120" y="263448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37" name="Image 6" descr=""/>
          <p:cNvPicPr/>
          <p:nvPr/>
        </p:nvPicPr>
        <p:blipFill>
          <a:blip r:embed="rId5"/>
          <a:stretch/>
        </p:blipFill>
        <p:spPr>
          <a:xfrm>
            <a:off x="6091200" y="2834640"/>
            <a:ext cx="2952360" cy="974880"/>
          </a:xfrm>
          <a:prstGeom prst="rect">
            <a:avLst/>
          </a:prstGeom>
          <a:ln w="0">
            <a:noFill/>
          </a:ln>
        </p:spPr>
      </p:pic>
      <p:sp>
        <p:nvSpPr>
          <p:cNvPr id="138" name=""/>
          <p:cNvSpPr/>
          <p:nvPr/>
        </p:nvSpPr>
        <p:spPr>
          <a:xfrm>
            <a:off x="7888320" y="3315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ZoneTexte 2"/>
          <p:cNvSpPr/>
          <p:nvPr/>
        </p:nvSpPr>
        <p:spPr>
          <a:xfrm>
            <a:off x="1155960" y="1978200"/>
            <a:ext cx="6832080" cy="3125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Filou mange 75 g de croquettes par jour. Simba mange 3 fois moins croquettes par jour. </a:t>
            </a:r>
            <a:endParaRPr b="0" lang="fr-FR" sz="3600" spc="-1" strike="noStrike"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Quelle quantité de croquettes Simba mange-t-il ?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3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44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5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6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7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48" name="ZoneTexte 11"/>
          <p:cNvSpPr/>
          <p:nvPr/>
        </p:nvSpPr>
        <p:spPr>
          <a:xfrm>
            <a:off x="3169800" y="1122840"/>
            <a:ext cx="61916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l’écart. C’est un problème de comparaison.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49" name="ZoneTexte 17"/>
          <p:cNvSpPr/>
          <p:nvPr/>
        </p:nvSpPr>
        <p:spPr>
          <a:xfrm>
            <a:off x="3287880" y="5537520"/>
            <a:ext cx="58669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Simba mange 25g de croquettes. 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50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51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52" name="ZoneTexte 20"/>
          <p:cNvSpPr/>
          <p:nvPr/>
        </p:nvSpPr>
        <p:spPr>
          <a:xfrm>
            <a:off x="3508560" y="3600000"/>
            <a:ext cx="5635080" cy="203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75 ÷ 3 = ?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 × ? = 75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53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2/2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ZoneTexte 18"/>
          <p:cNvSpPr/>
          <p:nvPr/>
        </p:nvSpPr>
        <p:spPr>
          <a:xfrm>
            <a:off x="3290760" y="250308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 : </a:t>
            </a:r>
            <a:endParaRPr b="0" lang="fr-FR" sz="3200" spc="-1" strike="noStrike">
              <a:latin typeface="Arial"/>
            </a:endParaRPr>
          </a:p>
        </p:txBody>
      </p:sp>
      <p:grpSp>
        <p:nvGrpSpPr>
          <p:cNvPr id="156" name="Groupe 4"/>
          <p:cNvGrpSpPr/>
          <p:nvPr/>
        </p:nvGrpSpPr>
        <p:grpSpPr>
          <a:xfrm>
            <a:off x="5962680" y="2567880"/>
            <a:ext cx="3041640" cy="1202040"/>
            <a:chOff x="5962680" y="2567880"/>
            <a:chExt cx="3041640" cy="1202040"/>
          </a:xfrm>
        </p:grpSpPr>
        <p:sp>
          <p:nvSpPr>
            <p:cNvPr id="157" name="Rectangle 16"/>
            <p:cNvSpPr/>
            <p:nvPr/>
          </p:nvSpPr>
          <p:spPr>
            <a:xfrm>
              <a:off x="5982120" y="2567880"/>
              <a:ext cx="691560" cy="3513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158" name="Rectangle 21"/>
            <p:cNvSpPr/>
            <p:nvPr/>
          </p:nvSpPr>
          <p:spPr>
            <a:xfrm>
              <a:off x="5962680" y="3051720"/>
              <a:ext cx="711360" cy="3513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9" name="Accolade fermante 22"/>
            <p:cNvSpPr/>
            <p:nvPr/>
          </p:nvSpPr>
          <p:spPr>
            <a:xfrm>
              <a:off x="8287920" y="2643840"/>
              <a:ext cx="196200" cy="759600"/>
            </a:xfrm>
            <a:prstGeom prst="rightBrace">
              <a:avLst>
                <a:gd name="adj1" fmla="val 15742"/>
                <a:gd name="adj2" fmla="val 50000"/>
              </a:avLst>
            </a:prstGeom>
            <a:noFill/>
            <a:ln w="12700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0" name="Rectangle 23"/>
            <p:cNvSpPr/>
            <p:nvPr/>
          </p:nvSpPr>
          <p:spPr>
            <a:xfrm>
              <a:off x="8386200" y="2822040"/>
              <a:ext cx="618120" cy="3513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75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161" name="Rectangle 24"/>
            <p:cNvSpPr/>
            <p:nvPr/>
          </p:nvSpPr>
          <p:spPr>
            <a:xfrm>
              <a:off x="6713640" y="3051720"/>
              <a:ext cx="711360" cy="3513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2" name="Rectangle 25"/>
            <p:cNvSpPr/>
            <p:nvPr/>
          </p:nvSpPr>
          <p:spPr>
            <a:xfrm>
              <a:off x="7464960" y="3051720"/>
              <a:ext cx="711360" cy="3513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3" name="Rectangle 26"/>
            <p:cNvSpPr/>
            <p:nvPr/>
          </p:nvSpPr>
          <p:spPr>
            <a:xfrm>
              <a:off x="6328080" y="3418560"/>
              <a:ext cx="1651680" cy="3513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000000"/>
                  </a:solidFill>
                  <a:latin typeface="Calibri"/>
                </a:rPr>
                <a:t>3 fois moins</a:t>
              </a:r>
              <a:endParaRPr b="0" lang="fr-FR" sz="20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Application>LibreOffice/7.4.1.2$Windows_X86_64 LibreOffice_project/3c58a8f3a960df8bc8fd77b461821e42c061c5f0</Application>
  <AppVersion>15.0000</AppVersion>
  <Words>180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2026-02-11T13:42:45Z</dcterms:modified>
  <cp:revision>100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